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050" autoAdjust="0"/>
  </p:normalViewPr>
  <p:slideViewPr>
    <p:cSldViewPr>
      <p:cViewPr varScale="1">
        <p:scale>
          <a:sx n="101" d="100"/>
          <a:sy n="101" d="100"/>
        </p:scale>
        <p:origin x="-127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132AA9-707A-534B-B130-DF0FE1E1765A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6BE284-DB02-D24E-93C2-D32FBCF0C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662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Please include references on the back of the slide. References should include all author’s names and the title of the paper. This will enable the reviewer</a:t>
            </a:r>
            <a:r>
              <a:rPr lang="en-US" baseline="0" dirty="0" smtClean="0"/>
              <a:t> (faculty member) to determine the relevance of the paper to the experiment. For example, a paper with Prof. Ratner as the only PI is unlikely to be an experimental paper and should not be cited as previous experimental results.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BE284-DB02-D24E-93C2-D32FBCF0C00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449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53DF1-890C-4C78-BDA9-F10E15A3AE62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93EBF-3721-45E0-BC46-F9B7AE2D0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832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53DF1-890C-4C78-BDA9-F10E15A3AE62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93EBF-3721-45E0-BC46-F9B7AE2D0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030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53DF1-890C-4C78-BDA9-F10E15A3AE62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93EBF-3721-45E0-BC46-F9B7AE2D0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143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53DF1-890C-4C78-BDA9-F10E15A3AE62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93EBF-3721-45E0-BC46-F9B7AE2D0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454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53DF1-890C-4C78-BDA9-F10E15A3AE62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93EBF-3721-45E0-BC46-F9B7AE2D0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467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53DF1-890C-4C78-BDA9-F10E15A3AE62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93EBF-3721-45E0-BC46-F9B7AE2D0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97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53DF1-890C-4C78-BDA9-F10E15A3AE62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93EBF-3721-45E0-BC46-F9B7AE2D0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84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53DF1-890C-4C78-BDA9-F10E15A3AE62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93EBF-3721-45E0-BC46-F9B7AE2D0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67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53DF1-890C-4C78-BDA9-F10E15A3AE62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93EBF-3721-45E0-BC46-F9B7AE2D0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904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53DF1-890C-4C78-BDA9-F10E15A3AE62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93EBF-3721-45E0-BC46-F9B7AE2D0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182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53DF1-890C-4C78-BDA9-F10E15A3AE62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93EBF-3721-45E0-BC46-F9B7AE2D0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576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3DF1-890C-4C78-BDA9-F10E15A3AE62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93EBF-3721-45E0-BC46-F9B7AE2D0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093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Quad chart 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30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1524000" y="-9094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 smtClean="0"/>
              <a:t>Objective &amp; Motivation</a:t>
            </a:r>
            <a:endParaRPr lang="en-US" sz="1800" b="1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819400" y="-9094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 smtClean="0"/>
              <a:t>Hypothesis</a:t>
            </a:r>
            <a:endParaRPr lang="en-US" sz="1800" b="1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724400" y="3124200"/>
            <a:ext cx="42672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 smtClean="0"/>
              <a:t>What do you learn that is new?</a:t>
            </a:r>
            <a:endParaRPr lang="en-US" sz="1800" b="1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-1524000" y="312666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 smtClean="0"/>
              <a:t>Scientific/Technical Approach</a:t>
            </a:r>
            <a:endParaRPr lang="en-US" sz="18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3657600"/>
            <a:ext cx="91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572000" y="533400"/>
            <a:ext cx="0" cy="6324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 txBox="1">
            <a:spLocks/>
          </p:cNvSpPr>
          <p:nvPr/>
        </p:nvSpPr>
        <p:spPr>
          <a:xfrm>
            <a:off x="-412956" y="-444912"/>
            <a:ext cx="99822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900" b="1" dirty="0"/>
              <a:t>Determination of a Physicochemical Mechanism of </a:t>
            </a:r>
            <a:r>
              <a:rPr lang="en-US" sz="1900" b="1" dirty="0" err="1"/>
              <a:t>Protocellular</a:t>
            </a:r>
            <a:r>
              <a:rPr lang="en-US" sz="1900" b="1" dirty="0"/>
              <a:t> Membrane Reproduction</a:t>
            </a:r>
            <a:endParaRPr lang="en-US" sz="19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0" y="516192"/>
            <a:ext cx="91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-44552" y="762000"/>
            <a:ext cx="4572000" cy="24622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400" dirty="0" smtClean="0"/>
              <a:t>A </a:t>
            </a:r>
            <a:r>
              <a:rPr lang="en-US" sz="1400" dirty="0"/>
              <a:t>living entity must reproduce itself, and in the case of </a:t>
            </a:r>
            <a:r>
              <a:rPr lang="en-US" sz="1400" dirty="0" err="1"/>
              <a:t>protocells</a:t>
            </a:r>
            <a:r>
              <a:rPr lang="en-US" sz="1400" dirty="0"/>
              <a:t> that entity includes a membrane. </a:t>
            </a:r>
            <a:r>
              <a:rPr lang="en-US" sz="1400" b="1" dirty="0" smtClean="0"/>
              <a:t>This </a:t>
            </a:r>
            <a:r>
              <a:rPr lang="en-US" sz="1400" b="1" dirty="0"/>
              <a:t>proposal describes experiments designed to elucidate the physicochemical mechanism of </a:t>
            </a:r>
            <a:r>
              <a:rPr lang="en-US" sz="1400" b="1" dirty="0" err="1"/>
              <a:t>protocellular</a:t>
            </a:r>
            <a:r>
              <a:rPr lang="en-US" sz="1400" b="1" dirty="0"/>
              <a:t> membrane </a:t>
            </a:r>
            <a:r>
              <a:rPr lang="en-US" sz="1400" b="1" dirty="0" smtClean="0"/>
              <a:t>reproduction.</a:t>
            </a:r>
            <a:r>
              <a:rPr lang="en-US" sz="1400" dirty="0" smtClean="0"/>
              <a:t> </a:t>
            </a:r>
            <a:r>
              <a:rPr lang="en-US" sz="1400" dirty="0"/>
              <a:t>In order to develop more sophisticated synthetic </a:t>
            </a:r>
            <a:r>
              <a:rPr lang="en-US" sz="1400" dirty="0" err="1"/>
              <a:t>protocells</a:t>
            </a:r>
            <a:r>
              <a:rPr lang="en-US" sz="1400" dirty="0"/>
              <a:t>, we must understand this process</a:t>
            </a:r>
            <a:r>
              <a:rPr lang="en-US" sz="1400" dirty="0" smtClean="0"/>
              <a:t>. </a:t>
            </a:r>
          </a:p>
          <a:p>
            <a:pPr algn="just"/>
            <a:r>
              <a:rPr lang="en-US" sz="1400" dirty="0"/>
              <a:t>	</a:t>
            </a:r>
            <a:r>
              <a:rPr lang="en-US" sz="1400" dirty="0" smtClean="0"/>
              <a:t>		</a:t>
            </a:r>
            <a:r>
              <a:rPr lang="en-US" sz="1400" b="1" dirty="0" smtClean="0"/>
              <a:t>Major applications</a:t>
            </a:r>
            <a:r>
              <a:rPr lang="en-US" sz="1400" dirty="0" smtClean="0"/>
              <a:t>: 			Synthetic life, origin of 			life, somatic gene 			therapy</a:t>
            </a:r>
            <a:endParaRPr lang="en-US" sz="1400" dirty="0"/>
          </a:p>
          <a:p>
            <a:pPr algn="just"/>
            <a:r>
              <a:rPr lang="en-US" sz="1400" dirty="0" smtClean="0"/>
              <a:t>			</a:t>
            </a:r>
            <a:endParaRPr lang="en-US" sz="1400" dirty="0"/>
          </a:p>
        </p:txBody>
      </p:sp>
      <p:sp>
        <p:nvSpPr>
          <p:cNvPr id="3" name="Rectangle 2"/>
          <p:cNvSpPr/>
          <p:nvPr/>
        </p:nvSpPr>
        <p:spPr>
          <a:xfrm>
            <a:off x="4594123" y="762000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/>
              <a:t>We hypothesize that reproduction is mediated by the adsorption of DNA to the inner leaflet of the membrane bilayer, </a:t>
            </a:r>
            <a:r>
              <a:rPr lang="en-US" sz="1600" dirty="0" smtClean="0"/>
              <a:t>and that adsorption </a:t>
            </a:r>
            <a:r>
              <a:rPr lang="en-US" sz="1600" dirty="0"/>
              <a:t>of DNA to the inner wall of the cell membrane results in an asymmetric domain that leads to budding and fission of a daughter vesicle.</a:t>
            </a:r>
          </a:p>
          <a:p>
            <a:endParaRPr lang="en-US" sz="1600" dirty="0"/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" t="75384" r="1215"/>
          <a:stretch/>
        </p:blipFill>
        <p:spPr bwMode="auto">
          <a:xfrm>
            <a:off x="76200" y="2368043"/>
            <a:ext cx="2438400" cy="122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 descr="http://www.scenicreflections.com/files/Fluorescence_Microscopy_Wallpaper_add42.jpg"/>
          <p:cNvPicPr>
            <a:picLocks noChangeAspect="1" noChangeArrowheads="1"/>
          </p:cNvPicPr>
          <p:nvPr/>
        </p:nvPicPr>
        <p:blipFill>
          <a:blip r:embed="rId3" cstate="print"/>
          <a:srcRect l="52344" r="12500"/>
          <a:stretch>
            <a:fillRect/>
          </a:stretch>
        </p:blipFill>
        <p:spPr bwMode="auto">
          <a:xfrm>
            <a:off x="152400" y="4191000"/>
            <a:ext cx="857250" cy="1828800"/>
          </a:xfrm>
          <a:prstGeom prst="rect">
            <a:avLst/>
          </a:prstGeom>
          <a:noFill/>
        </p:spPr>
      </p:pic>
      <p:pic>
        <p:nvPicPr>
          <p:cNvPr id="16" name="Picture 6" descr="http://upload.wikimedia.org/wikipedia/commons/f/fe/Chromatography_column.jpg"/>
          <p:cNvPicPr>
            <a:picLocks noChangeAspect="1" noChangeArrowheads="1"/>
          </p:cNvPicPr>
          <p:nvPr/>
        </p:nvPicPr>
        <p:blipFill>
          <a:blip r:embed="rId4" cstate="print"/>
          <a:srcRect l="55556"/>
          <a:stretch>
            <a:fillRect/>
          </a:stretch>
        </p:blipFill>
        <p:spPr bwMode="auto">
          <a:xfrm>
            <a:off x="1143000" y="4191000"/>
            <a:ext cx="1219200" cy="1828800"/>
          </a:xfrm>
          <a:prstGeom prst="rect">
            <a:avLst/>
          </a:prstGeom>
          <a:noFill/>
        </p:spPr>
      </p:pic>
      <p:pic>
        <p:nvPicPr>
          <p:cNvPr id="17" name="Picture 8" descr="http://flow.csc.mrc.ac.uk/wp-content/uploads/fcm-fig3-scatter.jpg"/>
          <p:cNvPicPr>
            <a:picLocks noChangeAspect="1" noChangeArrowheads="1"/>
          </p:cNvPicPr>
          <p:nvPr/>
        </p:nvPicPr>
        <p:blipFill>
          <a:blip r:embed="rId5" cstate="print"/>
          <a:srcRect r="7697"/>
          <a:stretch>
            <a:fillRect/>
          </a:stretch>
        </p:blipFill>
        <p:spPr bwMode="auto">
          <a:xfrm>
            <a:off x="2438400" y="4191000"/>
            <a:ext cx="2133600" cy="1828800"/>
          </a:xfrm>
          <a:prstGeom prst="rect">
            <a:avLst/>
          </a:prstGeom>
          <a:noFill/>
        </p:spPr>
      </p:pic>
      <p:sp>
        <p:nvSpPr>
          <p:cNvPr id="19" name="Rectangle 18"/>
          <p:cNvSpPr/>
          <p:nvPr/>
        </p:nvSpPr>
        <p:spPr>
          <a:xfrm>
            <a:off x="-57150" y="6016823"/>
            <a:ext cx="11424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Fluorescence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90600" y="6016823"/>
            <a:ext cx="14489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Chromatography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742999" y="6016823"/>
            <a:ext cx="13596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Flow </a:t>
            </a:r>
            <a:r>
              <a:rPr lang="en-US" sz="1400" dirty="0" err="1"/>
              <a:t>cytometry</a:t>
            </a:r>
            <a:r>
              <a:rPr lang="en-US" sz="1400" dirty="0"/>
              <a:t> </a:t>
            </a:r>
          </a:p>
        </p:txBody>
      </p:sp>
      <p:grpSp>
        <p:nvGrpSpPr>
          <p:cNvPr id="22" name="Group 21"/>
          <p:cNvGrpSpPr>
            <a:grpSpLocks noChangeAspect="1"/>
          </p:cNvGrpSpPr>
          <p:nvPr/>
        </p:nvGrpSpPr>
        <p:grpSpPr>
          <a:xfrm>
            <a:off x="4827357" y="2286405"/>
            <a:ext cx="4011843" cy="837795"/>
            <a:chOff x="126162" y="2119116"/>
            <a:chExt cx="8915206" cy="1861766"/>
          </a:xfrm>
        </p:grpSpPr>
        <p:grpSp>
          <p:nvGrpSpPr>
            <p:cNvPr id="23" name="Group 22"/>
            <p:cNvGrpSpPr/>
            <p:nvPr/>
          </p:nvGrpSpPr>
          <p:grpSpPr>
            <a:xfrm>
              <a:off x="126162" y="2606234"/>
              <a:ext cx="1371600" cy="1371600"/>
              <a:chOff x="838200" y="2438400"/>
              <a:chExt cx="3751303" cy="3724013"/>
            </a:xfrm>
          </p:grpSpPr>
          <p:cxnSp>
            <p:nvCxnSpPr>
              <p:cNvPr id="570" name="Straight Connector 569"/>
              <p:cNvCxnSpPr/>
              <p:nvPr/>
            </p:nvCxnSpPr>
            <p:spPr>
              <a:xfrm>
                <a:off x="2667000" y="25908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1" name="Straight Connector 570"/>
              <p:cNvCxnSpPr/>
              <p:nvPr/>
            </p:nvCxnSpPr>
            <p:spPr>
              <a:xfrm>
                <a:off x="2743200" y="25908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2" name="Oval 571"/>
              <p:cNvSpPr/>
              <p:nvPr/>
            </p:nvSpPr>
            <p:spPr>
              <a:xfrm>
                <a:off x="2555085" y="24384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3" name="Oval 572"/>
              <p:cNvSpPr/>
              <p:nvPr/>
            </p:nvSpPr>
            <p:spPr>
              <a:xfrm>
                <a:off x="2555085" y="28194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4" name="Group 573"/>
              <p:cNvGrpSpPr/>
              <p:nvPr/>
            </p:nvGrpSpPr>
            <p:grpSpPr>
              <a:xfrm rot="300046">
                <a:off x="2859691" y="2463070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705" name="Straight Connector 704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6" name="Straight Connector 705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07" name="Oval 706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8" name="Oval 707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75" name="Group 574"/>
              <p:cNvGrpSpPr/>
              <p:nvPr/>
            </p:nvGrpSpPr>
            <p:grpSpPr>
              <a:xfrm rot="634310">
                <a:off x="3171973" y="2539125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701" name="Straight Connector 700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2" name="Straight Connector 701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03" name="Oval 702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4" name="Oval 703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76" name="Group 575"/>
              <p:cNvGrpSpPr/>
              <p:nvPr/>
            </p:nvGrpSpPr>
            <p:grpSpPr>
              <a:xfrm rot="1738120">
                <a:off x="3465098" y="2696437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697" name="Straight Connector 696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8" name="Straight Connector 697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99" name="Oval 698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0" name="Oval 699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77" name="Group 576"/>
              <p:cNvGrpSpPr/>
              <p:nvPr/>
            </p:nvGrpSpPr>
            <p:grpSpPr>
              <a:xfrm rot="5400000">
                <a:off x="4094203" y="3893336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693" name="Straight Connector 692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4" name="Straight Connector 693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95" name="Oval 694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6" name="Oval 695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78" name="Group 577"/>
              <p:cNvGrpSpPr/>
              <p:nvPr/>
            </p:nvGrpSpPr>
            <p:grpSpPr>
              <a:xfrm rot="4733191">
                <a:off x="4051258" y="3561246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689" name="Straight Connector 688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0" name="Straight Connector 689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91" name="Oval 690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2" name="Oval 691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79" name="Group 578"/>
              <p:cNvGrpSpPr/>
              <p:nvPr/>
            </p:nvGrpSpPr>
            <p:grpSpPr>
              <a:xfrm rot="4043924">
                <a:off x="3922773" y="3255584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685" name="Straight Connector 684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6" name="Straight Connector 685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87" name="Oval 686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8" name="Oval 687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80" name="Group 579"/>
              <p:cNvGrpSpPr/>
              <p:nvPr/>
            </p:nvGrpSpPr>
            <p:grpSpPr>
              <a:xfrm rot="3258493">
                <a:off x="3732847" y="2969806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681" name="Straight Connector 680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2" name="Straight Connector 681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83" name="Oval 682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4" name="Oval 683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81" name="Group 580"/>
              <p:cNvGrpSpPr/>
              <p:nvPr/>
            </p:nvGrpSpPr>
            <p:grpSpPr>
              <a:xfrm rot="5720758">
                <a:off x="4063992" y="4211670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677" name="Straight Connector 676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8" name="Straight Connector 677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79" name="Oval 678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0" name="Oval 679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82" name="Group 581"/>
              <p:cNvGrpSpPr/>
              <p:nvPr/>
            </p:nvGrpSpPr>
            <p:grpSpPr>
              <a:xfrm rot="6579850">
                <a:off x="3953935" y="4524963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673" name="Straight Connector 672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4" name="Straight Connector 673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75" name="Oval 674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6" name="Oval 675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83" name="Group 582"/>
              <p:cNvGrpSpPr/>
              <p:nvPr/>
            </p:nvGrpSpPr>
            <p:grpSpPr>
              <a:xfrm rot="7350960">
                <a:off x="3788167" y="4819951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669" name="Straight Connector 668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0" name="Straight Connector 669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71" name="Oval 670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2" name="Oval 671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84" name="Group 583"/>
              <p:cNvGrpSpPr/>
              <p:nvPr/>
            </p:nvGrpSpPr>
            <p:grpSpPr>
              <a:xfrm rot="7681482">
                <a:off x="3589536" y="5057963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665" name="Straight Connector 664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6" name="Straight Connector 665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7" name="Oval 666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8" name="Oval 667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85" name="Group 584"/>
              <p:cNvGrpSpPr/>
              <p:nvPr/>
            </p:nvGrpSpPr>
            <p:grpSpPr>
              <a:xfrm rot="10800000">
                <a:off x="2631286" y="5476613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661" name="Straight Connector 660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2" name="Straight Connector 661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3" name="Oval 662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4" name="Oval 663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86" name="Group 585"/>
              <p:cNvGrpSpPr/>
              <p:nvPr/>
            </p:nvGrpSpPr>
            <p:grpSpPr>
              <a:xfrm rot="10196720">
                <a:off x="2960061" y="5438947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657" name="Straight Connector 656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8" name="Straight Connector 657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59" name="Oval 658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0" name="Oval 659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87" name="Group 586"/>
              <p:cNvGrpSpPr/>
              <p:nvPr/>
            </p:nvGrpSpPr>
            <p:grpSpPr>
              <a:xfrm rot="9462821">
                <a:off x="3281835" y="5315696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653" name="Straight Connector 652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4" name="Straight Connector 653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55" name="Oval 654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6" name="Oval 655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88" name="Group 587"/>
              <p:cNvGrpSpPr/>
              <p:nvPr/>
            </p:nvGrpSpPr>
            <p:grpSpPr>
              <a:xfrm rot="11399596">
                <a:off x="2305008" y="5445182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649" name="Straight Connector 648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0" name="Straight Connector 649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51" name="Oval 650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2" name="Oval 651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89" name="Group 588"/>
              <p:cNvGrpSpPr/>
              <p:nvPr/>
            </p:nvGrpSpPr>
            <p:grpSpPr>
              <a:xfrm rot="11796156">
                <a:off x="1984000" y="5399238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645" name="Straight Connector 644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6" name="Straight Connector 645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7" name="Oval 646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8" name="Oval 647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90" name="Group 589"/>
              <p:cNvGrpSpPr/>
              <p:nvPr/>
            </p:nvGrpSpPr>
            <p:grpSpPr>
              <a:xfrm rot="16200000">
                <a:off x="1028700" y="4018961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641" name="Straight Connector 640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2" name="Straight Connector 641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3" name="Oval 642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4" name="Oval 643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91" name="Group 590"/>
              <p:cNvGrpSpPr/>
              <p:nvPr/>
            </p:nvGrpSpPr>
            <p:grpSpPr>
              <a:xfrm rot="15660160">
                <a:off x="1080595" y="4348962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637" name="Straight Connector 636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8" name="Straight Connector 637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9" name="Oval 638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0" name="Oval 639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92" name="Group 591"/>
              <p:cNvGrpSpPr/>
              <p:nvPr/>
            </p:nvGrpSpPr>
            <p:grpSpPr>
              <a:xfrm rot="15009804">
                <a:off x="1212469" y="4662634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633" name="Straight Connector 632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4" name="Straight Connector 633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5" name="Oval 634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6" name="Oval 635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93" name="Group 592"/>
              <p:cNvGrpSpPr/>
              <p:nvPr/>
            </p:nvGrpSpPr>
            <p:grpSpPr>
              <a:xfrm rot="14361116">
                <a:off x="1376369" y="4958534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629" name="Straight Connector 628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0" name="Straight Connector 629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1" name="Oval 630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2" name="Oval 631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94" name="Group 593"/>
              <p:cNvGrpSpPr/>
              <p:nvPr/>
            </p:nvGrpSpPr>
            <p:grpSpPr>
              <a:xfrm rot="13169556">
                <a:off x="1660917" y="5203445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625" name="Straight Connector 624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6" name="Straight Connector 625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7" name="Oval 626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8" name="Oval 627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95" name="Group 594"/>
              <p:cNvGrpSpPr/>
              <p:nvPr/>
            </p:nvGrpSpPr>
            <p:grpSpPr>
              <a:xfrm rot="16642488">
                <a:off x="1047010" y="3695698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621" name="Straight Connector 620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2" name="Straight Connector 621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3" name="Oval 622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4" name="Oval 623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96" name="Group 595"/>
              <p:cNvGrpSpPr/>
              <p:nvPr/>
            </p:nvGrpSpPr>
            <p:grpSpPr>
              <a:xfrm rot="17283562">
                <a:off x="1118286" y="3371565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617" name="Straight Connector 616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8" name="Straight Connector 617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19" name="Oval 618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0" name="Oval 619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97" name="Group 596"/>
              <p:cNvGrpSpPr/>
              <p:nvPr/>
            </p:nvGrpSpPr>
            <p:grpSpPr>
              <a:xfrm rot="18192088">
                <a:off x="1294683" y="3027539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613" name="Straight Connector 612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4" name="Straight Connector 613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15" name="Oval 614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6" name="Oval 615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98" name="Group 597"/>
              <p:cNvGrpSpPr/>
              <p:nvPr/>
            </p:nvGrpSpPr>
            <p:grpSpPr>
              <a:xfrm rot="18579067">
                <a:off x="1534079" y="2770567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609" name="Straight Connector 608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0" name="Straight Connector 609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11" name="Oval 610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2" name="Oval 611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99" name="Group 598"/>
              <p:cNvGrpSpPr/>
              <p:nvPr/>
            </p:nvGrpSpPr>
            <p:grpSpPr>
              <a:xfrm rot="19718038">
                <a:off x="1848338" y="2564812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605" name="Straight Connector 604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6" name="Straight Connector 605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07" name="Oval 606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8" name="Oval 607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00" name="Group 599"/>
              <p:cNvGrpSpPr/>
              <p:nvPr/>
            </p:nvGrpSpPr>
            <p:grpSpPr>
              <a:xfrm rot="20552991">
                <a:off x="2184773" y="2445129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601" name="Straight Connector 600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2" name="Straight Connector 601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03" name="Oval 602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4" name="Oval 603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24" name="Picture 2" descr="http://www.how-to-draw-cartoons-online.com/image-files/dna-sequencing-21.gi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736041">
              <a:off x="755276" y="3097517"/>
              <a:ext cx="167168" cy="336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" descr="http://www.how-to-draw-cartoons-online.com/image-files/dna-sequencing-21.gi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736041">
              <a:off x="3136326" y="2898271"/>
              <a:ext cx="168394" cy="336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6" name="Straight Connector 25"/>
            <p:cNvCxnSpPr/>
            <p:nvPr/>
          </p:nvCxnSpPr>
          <p:spPr>
            <a:xfrm>
              <a:off x="2940522" y="2662365"/>
              <a:ext cx="0" cy="14032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968587" y="2662365"/>
              <a:ext cx="0" cy="14032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27"/>
            <p:cNvSpPr/>
            <p:nvPr/>
          </p:nvSpPr>
          <p:spPr>
            <a:xfrm>
              <a:off x="2899302" y="2606234"/>
              <a:ext cx="112262" cy="112262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2899302" y="2746561"/>
              <a:ext cx="112262" cy="112262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3016280" y="2668770"/>
              <a:ext cx="112262" cy="252589"/>
              <a:chOff x="3124200" y="2590800"/>
              <a:chExt cx="304800" cy="685800"/>
            </a:xfrm>
          </p:grpSpPr>
          <p:cxnSp>
            <p:nvCxnSpPr>
              <p:cNvPr id="566" name="Straight Connector 565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7" name="Straight Connector 566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8" name="Oval 567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9" name="Oval 568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 rot="634310">
              <a:off x="3126509" y="2643332"/>
              <a:ext cx="112262" cy="252589"/>
              <a:chOff x="3124200" y="2590800"/>
              <a:chExt cx="304800" cy="685800"/>
            </a:xfrm>
          </p:grpSpPr>
          <p:cxnSp>
            <p:nvCxnSpPr>
              <p:cNvPr id="562" name="Straight Connector 561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3" name="Straight Connector 562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4" name="Oval 563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5" name="Oval 564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 rot="1738120">
              <a:off x="3234471" y="2701272"/>
              <a:ext cx="112262" cy="252589"/>
              <a:chOff x="3124200" y="2590800"/>
              <a:chExt cx="304800" cy="685800"/>
            </a:xfrm>
          </p:grpSpPr>
          <p:cxnSp>
            <p:nvCxnSpPr>
              <p:cNvPr id="558" name="Straight Connector 557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9" name="Straight Connector 558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0" name="Oval 559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1" name="Oval 560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 rot="6048570">
              <a:off x="3388619" y="3124709"/>
              <a:ext cx="112262" cy="252589"/>
              <a:chOff x="3124200" y="2590800"/>
              <a:chExt cx="304800" cy="685800"/>
            </a:xfrm>
          </p:grpSpPr>
          <p:cxnSp>
            <p:nvCxnSpPr>
              <p:cNvPr id="554" name="Straight Connector 553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5" name="Straight Connector 554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6" name="Oval 555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7" name="Oval 556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 rot="4733191">
              <a:off x="3450361" y="3019792"/>
              <a:ext cx="112262" cy="252589"/>
              <a:chOff x="3124200" y="2590800"/>
              <a:chExt cx="304800" cy="685800"/>
            </a:xfrm>
          </p:grpSpPr>
          <p:cxnSp>
            <p:nvCxnSpPr>
              <p:cNvPr id="550" name="Straight Connector 549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1" name="Straight Connector 550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2" name="Oval 551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3" name="Oval 552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 rot="4043924">
              <a:off x="3403038" y="2907213"/>
              <a:ext cx="112262" cy="252589"/>
              <a:chOff x="3124200" y="2590800"/>
              <a:chExt cx="304800" cy="685800"/>
            </a:xfrm>
          </p:grpSpPr>
          <p:cxnSp>
            <p:nvCxnSpPr>
              <p:cNvPr id="546" name="Straight Connector 545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7" name="Straight Connector 546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8" name="Oval 547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9" name="Oval 548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 rot="3258493">
              <a:off x="3333086" y="2801957"/>
              <a:ext cx="112262" cy="252589"/>
              <a:chOff x="3124200" y="2590800"/>
              <a:chExt cx="304800" cy="685800"/>
            </a:xfrm>
          </p:grpSpPr>
          <p:cxnSp>
            <p:nvCxnSpPr>
              <p:cNvPr id="542" name="Straight Connector 541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3" name="Straight Connector 542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4" name="Oval 543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5" name="Oval 544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 rot="6637276">
              <a:off x="3338263" y="3220192"/>
              <a:ext cx="112262" cy="252589"/>
              <a:chOff x="3124200" y="2590800"/>
              <a:chExt cx="304800" cy="685800"/>
            </a:xfrm>
          </p:grpSpPr>
          <p:cxnSp>
            <p:nvCxnSpPr>
              <p:cNvPr id="538" name="Straight Connector 537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9" name="Straight Connector 538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0" name="Oval 539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1" name="Oval 540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 rot="6579850">
              <a:off x="3414516" y="3374741"/>
              <a:ext cx="112262" cy="252589"/>
              <a:chOff x="3124200" y="2590800"/>
              <a:chExt cx="304800" cy="685800"/>
            </a:xfrm>
          </p:grpSpPr>
          <p:cxnSp>
            <p:nvCxnSpPr>
              <p:cNvPr id="534" name="Straight Connector 533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5" name="Straight Connector 534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6" name="Oval 535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7" name="Oval 536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 rot="7350960">
              <a:off x="3353461" y="3483389"/>
              <a:ext cx="112262" cy="252589"/>
              <a:chOff x="3124200" y="2590800"/>
              <a:chExt cx="304800" cy="685800"/>
            </a:xfrm>
          </p:grpSpPr>
          <p:cxnSp>
            <p:nvCxnSpPr>
              <p:cNvPr id="530" name="Straight Connector 529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1" name="Straight Connector 530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2" name="Oval 531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3" name="Oval 532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 rot="7681482">
              <a:off x="3280303" y="3571051"/>
              <a:ext cx="112262" cy="252589"/>
              <a:chOff x="3124200" y="2590800"/>
              <a:chExt cx="304800" cy="685800"/>
            </a:xfrm>
          </p:grpSpPr>
          <p:cxnSp>
            <p:nvCxnSpPr>
              <p:cNvPr id="526" name="Straight Connector 525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7" name="Straight Connector 526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8" name="Oval 527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9" name="Oval 528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1" name="Group 40"/>
            <p:cNvGrpSpPr/>
            <p:nvPr/>
          </p:nvGrpSpPr>
          <p:grpSpPr>
            <a:xfrm rot="10800000">
              <a:off x="2927368" y="3725245"/>
              <a:ext cx="112262" cy="252589"/>
              <a:chOff x="3124200" y="2590800"/>
              <a:chExt cx="304800" cy="685800"/>
            </a:xfrm>
          </p:grpSpPr>
          <p:cxnSp>
            <p:nvCxnSpPr>
              <p:cNvPr id="522" name="Straight Connector 521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" name="Straight Connector 522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4" name="Oval 523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5" name="Oval 524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 rot="10196720">
              <a:off x="3048460" y="3711373"/>
              <a:ext cx="112262" cy="252589"/>
              <a:chOff x="3124200" y="2590800"/>
              <a:chExt cx="304800" cy="685800"/>
            </a:xfrm>
          </p:grpSpPr>
          <p:cxnSp>
            <p:nvCxnSpPr>
              <p:cNvPr id="518" name="Straight Connector 517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9" name="Straight Connector 518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0" name="Oval 519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1" name="Oval 520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 rot="9462821">
              <a:off x="3166973" y="3665978"/>
              <a:ext cx="112262" cy="252589"/>
              <a:chOff x="3124200" y="2590800"/>
              <a:chExt cx="304800" cy="685800"/>
            </a:xfrm>
          </p:grpSpPr>
          <p:cxnSp>
            <p:nvCxnSpPr>
              <p:cNvPr id="514" name="Straight Connector 513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5" name="Straight Connector 514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6" name="Oval 515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7" name="Oval 516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 rot="11399596">
              <a:off x="2807195" y="3713669"/>
              <a:ext cx="112262" cy="252589"/>
              <a:chOff x="3124200" y="2590800"/>
              <a:chExt cx="304800" cy="685800"/>
            </a:xfrm>
          </p:grpSpPr>
          <p:cxnSp>
            <p:nvCxnSpPr>
              <p:cNvPr id="510" name="Straight Connector 509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1" name="Straight Connector 510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2" name="Oval 511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3" name="Oval 512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5" name="Group 44"/>
            <p:cNvGrpSpPr/>
            <p:nvPr/>
          </p:nvGrpSpPr>
          <p:grpSpPr>
            <a:xfrm rot="11796156">
              <a:off x="2688964" y="3696747"/>
              <a:ext cx="112262" cy="252589"/>
              <a:chOff x="3124200" y="2590800"/>
              <a:chExt cx="304800" cy="685800"/>
            </a:xfrm>
          </p:grpSpPr>
          <p:cxnSp>
            <p:nvCxnSpPr>
              <p:cNvPr id="506" name="Straight Connector 505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7" name="Straight Connector 506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8" name="Oval 507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9" name="Oval 508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 rot="16200000">
              <a:off x="2337115" y="3188374"/>
              <a:ext cx="112262" cy="252589"/>
              <a:chOff x="3124200" y="2590800"/>
              <a:chExt cx="304800" cy="685800"/>
            </a:xfrm>
          </p:grpSpPr>
          <p:cxnSp>
            <p:nvCxnSpPr>
              <p:cNvPr id="502" name="Straight Connector 501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Connector 502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4" name="Oval 503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5" name="Oval 504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 rot="15660160">
              <a:off x="2356229" y="3309918"/>
              <a:ext cx="112262" cy="252589"/>
              <a:chOff x="3124200" y="2590800"/>
              <a:chExt cx="304800" cy="685800"/>
            </a:xfrm>
          </p:grpSpPr>
          <p:cxnSp>
            <p:nvCxnSpPr>
              <p:cNvPr id="498" name="Straight Connector 497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9" name="Straight Connector 498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0" name="Oval 499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1" name="Oval 500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 rot="15009804">
              <a:off x="2404800" y="3425447"/>
              <a:ext cx="112262" cy="252589"/>
              <a:chOff x="3124200" y="2590800"/>
              <a:chExt cx="304800" cy="685800"/>
            </a:xfrm>
          </p:grpSpPr>
          <p:cxnSp>
            <p:nvCxnSpPr>
              <p:cNvPr id="494" name="Straight Connector 493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5" name="Straight Connector 494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6" name="Oval 495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7" name="Oval 496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 rot="14361116">
              <a:off x="2465166" y="3534430"/>
              <a:ext cx="112262" cy="252589"/>
              <a:chOff x="3124200" y="2590800"/>
              <a:chExt cx="304800" cy="685800"/>
            </a:xfrm>
          </p:grpSpPr>
          <p:cxnSp>
            <p:nvCxnSpPr>
              <p:cNvPr id="490" name="Straight Connector 489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1" name="Straight Connector 490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2" name="Oval 491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3" name="Oval 492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 rot="13169556">
              <a:off x="2569969" y="3624634"/>
              <a:ext cx="112262" cy="252589"/>
              <a:chOff x="3124200" y="2590800"/>
              <a:chExt cx="304800" cy="685800"/>
            </a:xfrm>
          </p:grpSpPr>
          <p:cxnSp>
            <p:nvCxnSpPr>
              <p:cNvPr id="486" name="Straight Connector 485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7" name="Straight Connector 486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8" name="Oval 487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9" name="Oval 488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1" name="Group 50"/>
            <p:cNvGrpSpPr/>
            <p:nvPr/>
          </p:nvGrpSpPr>
          <p:grpSpPr>
            <a:xfrm rot="16642488">
              <a:off x="2343859" y="3069312"/>
              <a:ext cx="112262" cy="252589"/>
              <a:chOff x="3124200" y="2590800"/>
              <a:chExt cx="304800" cy="685800"/>
            </a:xfrm>
          </p:grpSpPr>
          <p:cxnSp>
            <p:nvCxnSpPr>
              <p:cNvPr id="482" name="Straight Connector 481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3" name="Straight Connector 482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4" name="Oval 483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5" name="Oval 484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 rot="17283562">
              <a:off x="2370111" y="2949930"/>
              <a:ext cx="112262" cy="252589"/>
              <a:chOff x="3124200" y="2590800"/>
              <a:chExt cx="304800" cy="685800"/>
            </a:xfrm>
          </p:grpSpPr>
          <p:cxnSp>
            <p:nvCxnSpPr>
              <p:cNvPr id="478" name="Straight Connector 477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9" name="Straight Connector 478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0" name="Oval 479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1" name="Oval 480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 rot="18192088">
              <a:off x="2435080" y="2823221"/>
              <a:ext cx="112262" cy="252589"/>
              <a:chOff x="3124200" y="2590800"/>
              <a:chExt cx="304800" cy="685800"/>
            </a:xfrm>
          </p:grpSpPr>
          <p:cxnSp>
            <p:nvCxnSpPr>
              <p:cNvPr id="474" name="Straight Connector 473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5" name="Straight Connector 474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6" name="Oval 475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7" name="Oval 476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4" name="Group 53"/>
            <p:cNvGrpSpPr/>
            <p:nvPr/>
          </p:nvGrpSpPr>
          <p:grpSpPr>
            <a:xfrm rot="18579067">
              <a:off x="2523253" y="2728575"/>
              <a:ext cx="112262" cy="252589"/>
              <a:chOff x="3124200" y="2590800"/>
              <a:chExt cx="304800" cy="685800"/>
            </a:xfrm>
          </p:grpSpPr>
          <p:cxnSp>
            <p:nvCxnSpPr>
              <p:cNvPr id="470" name="Straight Connector 469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1" name="Straight Connector 470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2" name="Oval 471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3" name="Oval 472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5" name="Group 54"/>
            <p:cNvGrpSpPr/>
            <p:nvPr/>
          </p:nvGrpSpPr>
          <p:grpSpPr>
            <a:xfrm rot="19718038">
              <a:off x="2638998" y="2652793"/>
              <a:ext cx="112262" cy="252589"/>
              <a:chOff x="3124200" y="2590800"/>
              <a:chExt cx="304800" cy="685800"/>
            </a:xfrm>
          </p:grpSpPr>
          <p:cxnSp>
            <p:nvCxnSpPr>
              <p:cNvPr id="466" name="Straight Connector 465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7" name="Straight Connector 466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8" name="Oval 467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9" name="Oval 468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 rot="20552991">
              <a:off x="2762911" y="2608712"/>
              <a:ext cx="112262" cy="252589"/>
              <a:chOff x="3124200" y="2590800"/>
              <a:chExt cx="304800" cy="685800"/>
            </a:xfrm>
          </p:grpSpPr>
          <p:cxnSp>
            <p:nvCxnSpPr>
              <p:cNvPr id="462" name="Straight Connector 461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3" name="Straight Connector 462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4" name="Oval 463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5" name="Oval 464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57" name="Picture 2" descr="http://www.how-to-draw-cartoons-online.com/image-files/dna-sequencing-21.gi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736041">
              <a:off x="5429505" y="2696207"/>
              <a:ext cx="154206" cy="308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8" name="Group 57"/>
            <p:cNvGrpSpPr/>
            <p:nvPr/>
          </p:nvGrpSpPr>
          <p:grpSpPr>
            <a:xfrm rot="20349200">
              <a:off x="5024220" y="2653154"/>
              <a:ext cx="102803" cy="231307"/>
              <a:chOff x="6461114" y="2603939"/>
              <a:chExt cx="304800" cy="685800"/>
            </a:xfrm>
          </p:grpSpPr>
          <p:cxnSp>
            <p:nvCxnSpPr>
              <p:cNvPr id="458" name="Straight Connector 457"/>
              <p:cNvCxnSpPr/>
              <p:nvPr/>
            </p:nvCxnSpPr>
            <p:spPr>
              <a:xfrm>
                <a:off x="6573029" y="2756339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9" name="Straight Connector 458"/>
              <p:cNvCxnSpPr/>
              <p:nvPr/>
            </p:nvCxnSpPr>
            <p:spPr>
              <a:xfrm>
                <a:off x="6649229" y="2756339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0" name="Oval 459"/>
              <p:cNvSpPr/>
              <p:nvPr/>
            </p:nvSpPr>
            <p:spPr>
              <a:xfrm>
                <a:off x="6461114" y="2603939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1" name="Oval 460"/>
              <p:cNvSpPr/>
              <p:nvPr/>
            </p:nvSpPr>
            <p:spPr>
              <a:xfrm>
                <a:off x="6461114" y="2984939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 rot="634310">
              <a:off x="5463300" y="2466592"/>
              <a:ext cx="102803" cy="231307"/>
              <a:chOff x="3124200" y="2590800"/>
              <a:chExt cx="304800" cy="685800"/>
            </a:xfrm>
          </p:grpSpPr>
          <p:cxnSp>
            <p:nvCxnSpPr>
              <p:cNvPr id="454" name="Straight Connector 453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5" name="Straight Connector 454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6" name="Oval 455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7" name="Oval 456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 rot="1738120">
              <a:off x="5575186" y="2516144"/>
              <a:ext cx="102803" cy="231307"/>
              <a:chOff x="3124200" y="2590800"/>
              <a:chExt cx="304800" cy="685800"/>
            </a:xfrm>
          </p:grpSpPr>
          <p:cxnSp>
            <p:nvCxnSpPr>
              <p:cNvPr id="450" name="Straight Connector 449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1" name="Straight Connector 450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2" name="Oval 451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3" name="Oval 452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1" name="Group 60"/>
            <p:cNvGrpSpPr/>
            <p:nvPr/>
          </p:nvGrpSpPr>
          <p:grpSpPr>
            <a:xfrm rot="5400000">
              <a:off x="5555427" y="3215565"/>
              <a:ext cx="102803" cy="231307"/>
              <a:chOff x="3124200" y="2590800"/>
              <a:chExt cx="304800" cy="685800"/>
            </a:xfrm>
          </p:grpSpPr>
          <p:cxnSp>
            <p:nvCxnSpPr>
              <p:cNvPr id="446" name="Straight Connector 445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7" name="Straight Connector 446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8" name="Oval 447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9" name="Oval 448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2" name="Group 61"/>
            <p:cNvGrpSpPr/>
            <p:nvPr/>
          </p:nvGrpSpPr>
          <p:grpSpPr>
            <a:xfrm rot="5557219">
              <a:off x="5581934" y="3097255"/>
              <a:ext cx="102803" cy="231307"/>
              <a:chOff x="3124200" y="2590800"/>
              <a:chExt cx="304800" cy="685800"/>
            </a:xfrm>
          </p:grpSpPr>
          <p:cxnSp>
            <p:nvCxnSpPr>
              <p:cNvPr id="442" name="Straight Connector 441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3" name="Straight Connector 442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4" name="Oval 443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5" name="Oval 444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 rot="6807451">
              <a:off x="5632623" y="2972105"/>
              <a:ext cx="102803" cy="231307"/>
              <a:chOff x="3124200" y="2590800"/>
              <a:chExt cx="304800" cy="685800"/>
            </a:xfrm>
          </p:grpSpPr>
          <p:cxnSp>
            <p:nvCxnSpPr>
              <p:cNvPr id="438" name="Straight Connector 437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9" name="Straight Connector 438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0" name="Oval 439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1" name="Oval 440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4" name="Group 63"/>
            <p:cNvGrpSpPr/>
            <p:nvPr/>
          </p:nvGrpSpPr>
          <p:grpSpPr>
            <a:xfrm rot="3258493">
              <a:off x="5663201" y="2611713"/>
              <a:ext cx="102803" cy="231307"/>
              <a:chOff x="3124200" y="2590800"/>
              <a:chExt cx="304800" cy="685800"/>
            </a:xfrm>
          </p:grpSpPr>
          <p:cxnSp>
            <p:nvCxnSpPr>
              <p:cNvPr id="434" name="Straight Connector 433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5" name="Straight Connector 434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6" name="Oval 435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7" name="Oval 436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 rot="5720758">
              <a:off x="5545237" y="3322933"/>
              <a:ext cx="102803" cy="231307"/>
              <a:chOff x="3124200" y="2590800"/>
              <a:chExt cx="304800" cy="685800"/>
            </a:xfrm>
          </p:grpSpPr>
          <p:cxnSp>
            <p:nvCxnSpPr>
              <p:cNvPr id="430" name="Straight Connector 429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1" name="Straight Connector 430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2" name="Oval 431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3" name="Oval 432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6" name="Group 65"/>
            <p:cNvGrpSpPr/>
            <p:nvPr/>
          </p:nvGrpSpPr>
          <p:grpSpPr>
            <a:xfrm rot="6579850">
              <a:off x="5508117" y="3428601"/>
              <a:ext cx="102803" cy="231307"/>
              <a:chOff x="3124200" y="2590800"/>
              <a:chExt cx="304800" cy="685800"/>
            </a:xfrm>
          </p:grpSpPr>
          <p:cxnSp>
            <p:nvCxnSpPr>
              <p:cNvPr id="426" name="Straight Connector 425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7" name="Straight Connector 426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8" name="Oval 427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9" name="Oval 428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7" name="Group 66"/>
            <p:cNvGrpSpPr/>
            <p:nvPr/>
          </p:nvGrpSpPr>
          <p:grpSpPr>
            <a:xfrm rot="7350960">
              <a:off x="5452207" y="3528095"/>
              <a:ext cx="102803" cy="231307"/>
              <a:chOff x="3124200" y="2590800"/>
              <a:chExt cx="304800" cy="685800"/>
            </a:xfrm>
          </p:grpSpPr>
          <p:cxnSp>
            <p:nvCxnSpPr>
              <p:cNvPr id="422" name="Straight Connector 421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3" name="Straight Connector 422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4" name="Oval 423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5" name="Oval 424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 rot="7681482">
              <a:off x="5385212" y="3608372"/>
              <a:ext cx="102803" cy="231307"/>
              <a:chOff x="3124200" y="2590800"/>
              <a:chExt cx="304800" cy="685800"/>
            </a:xfrm>
          </p:grpSpPr>
          <p:cxnSp>
            <p:nvCxnSpPr>
              <p:cNvPr id="418" name="Straight Connector 417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9" name="Straight Connector 418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0" name="Oval 419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1" name="Oval 420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 rot="10800000">
              <a:off x="5062013" y="3749575"/>
              <a:ext cx="102803" cy="231307"/>
              <a:chOff x="3124200" y="2590800"/>
              <a:chExt cx="304800" cy="685800"/>
            </a:xfrm>
          </p:grpSpPr>
          <p:cxnSp>
            <p:nvCxnSpPr>
              <p:cNvPr id="414" name="Straight Connector 413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5" name="Straight Connector 414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6" name="Oval 415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7" name="Oval 416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0" name="Group 69"/>
            <p:cNvGrpSpPr/>
            <p:nvPr/>
          </p:nvGrpSpPr>
          <p:grpSpPr>
            <a:xfrm rot="10196720">
              <a:off x="5172903" y="3736871"/>
              <a:ext cx="102803" cy="231307"/>
              <a:chOff x="3124200" y="2590800"/>
              <a:chExt cx="304800" cy="685800"/>
            </a:xfrm>
          </p:grpSpPr>
          <p:cxnSp>
            <p:nvCxnSpPr>
              <p:cNvPr id="410" name="Straight Connector 409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1" name="Straight Connector 410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2" name="Oval 411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3" name="Oval 412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 rot="9462821">
              <a:off x="5281431" y="3695300"/>
              <a:ext cx="102803" cy="231307"/>
              <a:chOff x="3124200" y="2590800"/>
              <a:chExt cx="304800" cy="685800"/>
            </a:xfrm>
          </p:grpSpPr>
          <p:cxnSp>
            <p:nvCxnSpPr>
              <p:cNvPr id="406" name="Straight Connector 405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7" name="Straight Connector 406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8" name="Oval 407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9" name="Oval 408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2" name="Group 71"/>
            <p:cNvGrpSpPr/>
            <p:nvPr/>
          </p:nvGrpSpPr>
          <p:grpSpPr>
            <a:xfrm rot="11399596">
              <a:off x="4951966" y="3738973"/>
              <a:ext cx="102803" cy="231307"/>
              <a:chOff x="3124200" y="2590800"/>
              <a:chExt cx="304800" cy="685800"/>
            </a:xfrm>
          </p:grpSpPr>
          <p:cxnSp>
            <p:nvCxnSpPr>
              <p:cNvPr id="402" name="Straight Connector 401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3" name="Straight Connector 402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4" name="Oval 403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5" name="Oval 404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3" name="Group 72"/>
            <p:cNvGrpSpPr/>
            <p:nvPr/>
          </p:nvGrpSpPr>
          <p:grpSpPr>
            <a:xfrm rot="11796156">
              <a:off x="4843696" y="3723477"/>
              <a:ext cx="102803" cy="231307"/>
              <a:chOff x="3124200" y="2590800"/>
              <a:chExt cx="304800" cy="685800"/>
            </a:xfrm>
          </p:grpSpPr>
          <p:cxnSp>
            <p:nvCxnSpPr>
              <p:cNvPr id="398" name="Straight Connector 397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9" name="Straight Connector 398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0" name="Oval 399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1" name="Oval 400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 rot="16200000">
              <a:off x="4521491" y="3257936"/>
              <a:ext cx="102803" cy="231307"/>
              <a:chOff x="3124200" y="2590800"/>
              <a:chExt cx="304800" cy="685800"/>
            </a:xfrm>
          </p:grpSpPr>
          <p:cxnSp>
            <p:nvCxnSpPr>
              <p:cNvPr id="394" name="Straight Connector 393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5" name="Straight Connector 394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6" name="Oval 395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7" name="Oval 396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5" name="Group 74"/>
            <p:cNvGrpSpPr/>
            <p:nvPr/>
          </p:nvGrpSpPr>
          <p:grpSpPr>
            <a:xfrm rot="15660160">
              <a:off x="4538994" y="3369239"/>
              <a:ext cx="102803" cy="231307"/>
              <a:chOff x="3124200" y="2590800"/>
              <a:chExt cx="304800" cy="685800"/>
            </a:xfrm>
          </p:grpSpPr>
          <p:cxnSp>
            <p:nvCxnSpPr>
              <p:cNvPr id="390" name="Straight Connector 389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1" name="Straight Connector 390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2" name="Oval 391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3" name="Oval 392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6" name="Group 75"/>
            <p:cNvGrpSpPr/>
            <p:nvPr/>
          </p:nvGrpSpPr>
          <p:grpSpPr>
            <a:xfrm rot="15009804">
              <a:off x="4583473" y="3475035"/>
              <a:ext cx="102803" cy="231307"/>
              <a:chOff x="3124200" y="2590800"/>
              <a:chExt cx="304800" cy="685800"/>
            </a:xfrm>
          </p:grpSpPr>
          <p:cxnSp>
            <p:nvCxnSpPr>
              <p:cNvPr id="386" name="Straight Connector 385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7" name="Straight Connector 386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8" name="Oval 387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9" name="Oval 388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7" name="Group 76"/>
            <p:cNvGrpSpPr/>
            <p:nvPr/>
          </p:nvGrpSpPr>
          <p:grpSpPr>
            <a:xfrm rot="14361116">
              <a:off x="4638753" y="3574836"/>
              <a:ext cx="102803" cy="231307"/>
              <a:chOff x="3124200" y="2590800"/>
              <a:chExt cx="304800" cy="685800"/>
            </a:xfrm>
          </p:grpSpPr>
          <p:cxnSp>
            <p:nvCxnSpPr>
              <p:cNvPr id="382" name="Straight Connector 381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3" name="Straight Connector 382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4" name="Oval 383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5" name="Oval 384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8" name="Group 77"/>
            <p:cNvGrpSpPr/>
            <p:nvPr/>
          </p:nvGrpSpPr>
          <p:grpSpPr>
            <a:xfrm rot="13169556">
              <a:off x="4734726" y="3657440"/>
              <a:ext cx="102803" cy="231307"/>
              <a:chOff x="3124200" y="2590800"/>
              <a:chExt cx="304800" cy="685800"/>
            </a:xfrm>
          </p:grpSpPr>
          <p:cxnSp>
            <p:nvCxnSpPr>
              <p:cNvPr id="378" name="Straight Connector 377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9" name="Straight Connector 378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0" name="Oval 379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1" name="Oval 380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9" name="Group 78"/>
            <p:cNvGrpSpPr/>
            <p:nvPr/>
          </p:nvGrpSpPr>
          <p:grpSpPr>
            <a:xfrm rot="16642488">
              <a:off x="4527667" y="3148905"/>
              <a:ext cx="102803" cy="231307"/>
              <a:chOff x="3124200" y="2590800"/>
              <a:chExt cx="304800" cy="685800"/>
            </a:xfrm>
          </p:grpSpPr>
          <p:cxnSp>
            <p:nvCxnSpPr>
              <p:cNvPr id="374" name="Straight Connector 373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5" name="Straight Connector 374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6" name="Oval 375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7" name="Oval 376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0" name="Group 79"/>
            <p:cNvGrpSpPr/>
            <p:nvPr/>
          </p:nvGrpSpPr>
          <p:grpSpPr>
            <a:xfrm rot="17283562">
              <a:off x="4551707" y="3039582"/>
              <a:ext cx="102803" cy="231307"/>
              <a:chOff x="3124200" y="2590800"/>
              <a:chExt cx="304800" cy="685800"/>
            </a:xfrm>
          </p:grpSpPr>
          <p:cxnSp>
            <p:nvCxnSpPr>
              <p:cNvPr id="370" name="Straight Connector 369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1" name="Straight Connector 370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2" name="Oval 371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3" name="Oval 372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1" name="Group 80"/>
            <p:cNvGrpSpPr/>
            <p:nvPr/>
          </p:nvGrpSpPr>
          <p:grpSpPr>
            <a:xfrm rot="18192088">
              <a:off x="4611202" y="2923548"/>
              <a:ext cx="102803" cy="231307"/>
              <a:chOff x="3124200" y="2590800"/>
              <a:chExt cx="304800" cy="685800"/>
            </a:xfrm>
          </p:grpSpPr>
          <p:cxnSp>
            <p:nvCxnSpPr>
              <p:cNvPr id="366" name="Straight Connector 365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7" name="Straight Connector 366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8" name="Oval 367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9" name="Oval 368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2" name="Group 81"/>
            <p:cNvGrpSpPr/>
            <p:nvPr/>
          </p:nvGrpSpPr>
          <p:grpSpPr>
            <a:xfrm rot="18579067">
              <a:off x="4691946" y="2836876"/>
              <a:ext cx="102803" cy="231307"/>
              <a:chOff x="3124200" y="2590800"/>
              <a:chExt cx="304800" cy="685800"/>
            </a:xfrm>
          </p:grpSpPr>
          <p:cxnSp>
            <p:nvCxnSpPr>
              <p:cNvPr id="362" name="Straight Connector 361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3" name="Straight Connector 362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4" name="Oval 363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5" name="Oval 364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3" name="Group 82"/>
            <p:cNvGrpSpPr/>
            <p:nvPr/>
          </p:nvGrpSpPr>
          <p:grpSpPr>
            <a:xfrm rot="19718038">
              <a:off x="4797939" y="2767479"/>
              <a:ext cx="102803" cy="231307"/>
              <a:chOff x="3124200" y="2590800"/>
              <a:chExt cx="304800" cy="685800"/>
            </a:xfrm>
          </p:grpSpPr>
          <p:cxnSp>
            <p:nvCxnSpPr>
              <p:cNvPr id="358" name="Straight Connector 357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9" name="Straight Connector 358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0" name="Oval 359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1" name="Oval 360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4" name="Group 83"/>
            <p:cNvGrpSpPr/>
            <p:nvPr/>
          </p:nvGrpSpPr>
          <p:grpSpPr>
            <a:xfrm rot="20552991">
              <a:off x="4911413" y="2727112"/>
              <a:ext cx="102803" cy="231307"/>
              <a:chOff x="3124200" y="2590800"/>
              <a:chExt cx="304800" cy="685800"/>
            </a:xfrm>
          </p:grpSpPr>
          <p:cxnSp>
            <p:nvCxnSpPr>
              <p:cNvPr id="354" name="Straight Connector 353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5" name="Straight Connector 354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6" name="Oval 355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7" name="Oval 356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5" name="Group 84"/>
            <p:cNvGrpSpPr/>
            <p:nvPr/>
          </p:nvGrpSpPr>
          <p:grpSpPr>
            <a:xfrm rot="4733191">
              <a:off x="5696420" y="2737693"/>
              <a:ext cx="102803" cy="231307"/>
              <a:chOff x="3124200" y="2590800"/>
              <a:chExt cx="304800" cy="685800"/>
            </a:xfrm>
          </p:grpSpPr>
          <p:cxnSp>
            <p:nvCxnSpPr>
              <p:cNvPr id="350" name="Straight Connector 349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1" name="Straight Connector 350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2" name="Oval 351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3" name="Oval 352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6" name="Group 85"/>
            <p:cNvGrpSpPr/>
            <p:nvPr/>
          </p:nvGrpSpPr>
          <p:grpSpPr>
            <a:xfrm rot="6308054">
              <a:off x="5687062" y="2868602"/>
              <a:ext cx="102803" cy="231307"/>
              <a:chOff x="3124200" y="2590800"/>
              <a:chExt cx="304800" cy="685800"/>
            </a:xfrm>
          </p:grpSpPr>
          <p:cxnSp>
            <p:nvCxnSpPr>
              <p:cNvPr id="346" name="Straight Connector 345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7" name="Straight Connector 346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8" name="Oval 347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9" name="Oval 348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7" name="Group 86"/>
            <p:cNvGrpSpPr/>
            <p:nvPr/>
          </p:nvGrpSpPr>
          <p:grpSpPr>
            <a:xfrm rot="20961793">
              <a:off x="5336754" y="2453834"/>
              <a:ext cx="102803" cy="231307"/>
              <a:chOff x="3124200" y="2590800"/>
              <a:chExt cx="304800" cy="685800"/>
            </a:xfrm>
          </p:grpSpPr>
          <p:cxnSp>
            <p:nvCxnSpPr>
              <p:cNvPr id="342" name="Straight Connector 341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3" name="Straight Connector 342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4" name="Oval 343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5" name="Oval 344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8" name="Group 87"/>
            <p:cNvGrpSpPr/>
            <p:nvPr/>
          </p:nvGrpSpPr>
          <p:grpSpPr>
            <a:xfrm rot="20187141">
              <a:off x="5225106" y="2488849"/>
              <a:ext cx="102803" cy="231307"/>
              <a:chOff x="3124200" y="2590800"/>
              <a:chExt cx="304800" cy="685800"/>
            </a:xfrm>
          </p:grpSpPr>
          <p:cxnSp>
            <p:nvCxnSpPr>
              <p:cNvPr id="338" name="Straight Connector 337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9" name="Straight Connector 338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0" name="Oval 339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1" name="Oval 340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9" name="Group 88"/>
            <p:cNvGrpSpPr/>
            <p:nvPr/>
          </p:nvGrpSpPr>
          <p:grpSpPr>
            <a:xfrm rot="19275870">
              <a:off x="5124340" y="2570421"/>
              <a:ext cx="102803" cy="231307"/>
              <a:chOff x="3124200" y="2590800"/>
              <a:chExt cx="304800" cy="685800"/>
            </a:xfrm>
          </p:grpSpPr>
          <p:cxnSp>
            <p:nvCxnSpPr>
              <p:cNvPr id="334" name="Straight Connector 333"/>
              <p:cNvCxnSpPr/>
              <p:nvPr/>
            </p:nvCxnSpPr>
            <p:spPr>
              <a:xfrm>
                <a:off x="32361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5" name="Straight Connector 334"/>
              <p:cNvCxnSpPr/>
              <p:nvPr/>
            </p:nvCxnSpPr>
            <p:spPr>
              <a:xfrm>
                <a:off x="3312315" y="27432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6" name="Oval 335"/>
              <p:cNvSpPr/>
              <p:nvPr/>
            </p:nvSpPr>
            <p:spPr>
              <a:xfrm>
                <a:off x="3124200" y="2590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7" name="Oval 336"/>
              <p:cNvSpPr/>
              <p:nvPr/>
            </p:nvSpPr>
            <p:spPr>
              <a:xfrm>
                <a:off x="3124200" y="29718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0" name="Group 89"/>
            <p:cNvGrpSpPr/>
            <p:nvPr/>
          </p:nvGrpSpPr>
          <p:grpSpPr>
            <a:xfrm>
              <a:off x="7917378" y="2119116"/>
              <a:ext cx="1123990" cy="1111489"/>
              <a:chOff x="4690677" y="1975406"/>
              <a:chExt cx="2979084" cy="2945950"/>
            </a:xfrm>
          </p:grpSpPr>
          <p:pic>
            <p:nvPicPr>
              <p:cNvPr id="238" name="Picture 2" descr="http://www.how-to-draw-cartoons-online.com/image-files/dna-sequencing-21.gif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9736041">
                <a:off x="6299141" y="2694014"/>
                <a:ext cx="457203" cy="9144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39" name="Group 238"/>
              <p:cNvGrpSpPr/>
              <p:nvPr/>
            </p:nvGrpSpPr>
            <p:grpSpPr>
              <a:xfrm rot="18977998">
                <a:off x="5120403" y="2400344"/>
                <a:ext cx="304800" cy="685800"/>
                <a:chOff x="6461114" y="2603939"/>
                <a:chExt cx="304800" cy="685800"/>
              </a:xfrm>
            </p:grpSpPr>
            <p:cxnSp>
              <p:nvCxnSpPr>
                <p:cNvPr id="330" name="Straight Connector 329"/>
                <p:cNvCxnSpPr/>
                <p:nvPr/>
              </p:nvCxnSpPr>
              <p:spPr>
                <a:xfrm>
                  <a:off x="6573029" y="2756339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1" name="Straight Connector 330"/>
                <p:cNvCxnSpPr/>
                <p:nvPr/>
              </p:nvCxnSpPr>
              <p:spPr>
                <a:xfrm>
                  <a:off x="6649229" y="2756339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2" name="Oval 331"/>
                <p:cNvSpPr/>
                <p:nvPr/>
              </p:nvSpPr>
              <p:spPr>
                <a:xfrm>
                  <a:off x="6461114" y="2603939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3" name="Oval 332"/>
                <p:cNvSpPr/>
                <p:nvPr/>
              </p:nvSpPr>
              <p:spPr>
                <a:xfrm>
                  <a:off x="6461114" y="2984939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40" name="Group 239"/>
              <p:cNvGrpSpPr/>
              <p:nvPr/>
            </p:nvGrpSpPr>
            <p:grpSpPr>
              <a:xfrm rot="634310">
                <a:off x="6399340" y="2013233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326" name="Straight Connector 325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7" name="Straight Connector 326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8" name="Oval 327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9" name="Oval 328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41" name="Group 240"/>
              <p:cNvGrpSpPr/>
              <p:nvPr/>
            </p:nvGrpSpPr>
            <p:grpSpPr>
              <a:xfrm rot="1738120">
                <a:off x="6731071" y="2160148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322" name="Straight Connector 321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3" name="Straight Connector 322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4" name="Oval 323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5" name="Oval 324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42" name="Group 241"/>
              <p:cNvGrpSpPr/>
              <p:nvPr/>
            </p:nvGrpSpPr>
            <p:grpSpPr>
              <a:xfrm rot="11499924">
                <a:off x="5846927" y="4222825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318" name="Straight Connector 317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9" name="Straight Connector 318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0" name="Oval 319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1" name="Oval 320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43" name="Group 242"/>
              <p:cNvGrpSpPr/>
              <p:nvPr/>
            </p:nvGrpSpPr>
            <p:grpSpPr>
              <a:xfrm rot="7254434">
                <a:off x="6899823" y="3845161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314" name="Straight Connector 313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5" name="Straight Connector 314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6" name="Oval 315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7" name="Oval 316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44" name="Group 243"/>
              <p:cNvGrpSpPr/>
              <p:nvPr/>
            </p:nvGrpSpPr>
            <p:grpSpPr>
              <a:xfrm rot="6807451">
                <a:off x="7068353" y="3554239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310" name="Straight Connector 309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1" name="Straight Connector 310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2" name="Oval 311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3" name="Oval 312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45" name="Group 244"/>
              <p:cNvGrpSpPr/>
              <p:nvPr/>
            </p:nvGrpSpPr>
            <p:grpSpPr>
              <a:xfrm rot="3258493">
                <a:off x="6992023" y="2443499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306" name="Straight Connector 305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7" name="Straight Connector 306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8" name="Oval 307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9" name="Oval 308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46" name="Group 245"/>
              <p:cNvGrpSpPr/>
              <p:nvPr/>
            </p:nvGrpSpPr>
            <p:grpSpPr>
              <a:xfrm rot="17467741">
                <a:off x="4921433" y="2727671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302" name="Straight Connector 301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3" name="Straight Connector 302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4" name="Oval 303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5" name="Oval 304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47" name="Group 246"/>
              <p:cNvGrpSpPr/>
              <p:nvPr/>
            </p:nvGrpSpPr>
            <p:grpSpPr>
              <a:xfrm rot="4733191">
                <a:off x="7167578" y="2817015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298" name="Straight Connector 297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9" name="Straight Connector 298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0" name="Oval 299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1" name="Oval 300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48" name="Group 247"/>
              <p:cNvGrpSpPr/>
              <p:nvPr/>
            </p:nvGrpSpPr>
            <p:grpSpPr>
              <a:xfrm rot="6308054">
                <a:off x="7174461" y="3228200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294" name="Straight Connector 293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5" name="Straight Connector 294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6" name="Oval 295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7" name="Oval 296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49" name="Group 248"/>
              <p:cNvGrpSpPr/>
              <p:nvPr/>
            </p:nvGrpSpPr>
            <p:grpSpPr>
              <a:xfrm rot="20961793">
                <a:off x="6024145" y="1975406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290" name="Straight Connector 289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1" name="Straight Connector 290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2" name="Oval 291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3" name="Oval 292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50" name="Group 249"/>
              <p:cNvGrpSpPr/>
              <p:nvPr/>
            </p:nvGrpSpPr>
            <p:grpSpPr>
              <a:xfrm rot="20187141">
                <a:off x="5693123" y="2079220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286" name="Straight Connector 285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7" name="Straight Connector 286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8" name="Oval 287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9" name="Oval 288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51" name="Group 250"/>
              <p:cNvGrpSpPr/>
              <p:nvPr/>
            </p:nvGrpSpPr>
            <p:grpSpPr>
              <a:xfrm rot="19275870">
                <a:off x="5353127" y="2181376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282" name="Straight Connector 281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3" name="Straight Connector 282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4" name="Oval 283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5" name="Oval 284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52" name="Group 251"/>
              <p:cNvGrpSpPr/>
              <p:nvPr/>
            </p:nvGrpSpPr>
            <p:grpSpPr>
              <a:xfrm rot="10045097">
                <a:off x="6279021" y="4235556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278" name="Straight Connector 277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9" name="Straight Connector 278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0" name="Oval 279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1" name="Oval 280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53" name="Group 252"/>
              <p:cNvGrpSpPr/>
              <p:nvPr/>
            </p:nvGrpSpPr>
            <p:grpSpPr>
              <a:xfrm rot="9251624">
                <a:off x="6600774" y="4114877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274" name="Straight Connector 273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5" name="Straight Connector 274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6" name="Oval 275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7" name="Oval 276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54" name="Group 253"/>
              <p:cNvGrpSpPr/>
              <p:nvPr/>
            </p:nvGrpSpPr>
            <p:grpSpPr>
              <a:xfrm rot="12504435">
                <a:off x="5457648" y="4066966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270" name="Straight Connector 269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1" name="Straight Connector 270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2" name="Oval 271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3" name="Oval 272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55" name="Group 254"/>
              <p:cNvGrpSpPr/>
              <p:nvPr/>
            </p:nvGrpSpPr>
            <p:grpSpPr>
              <a:xfrm rot="16200000">
                <a:off x="4881177" y="3108996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266" name="Straight Connector 265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Straight Connector 266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8" name="Oval 267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9" name="Oval 268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56" name="Group 255"/>
              <p:cNvGrpSpPr/>
              <p:nvPr/>
            </p:nvGrpSpPr>
            <p:grpSpPr>
              <a:xfrm rot="15037069">
                <a:off x="4984283" y="3464839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262" name="Straight Connector 261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3" name="Straight Connector 262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4" name="Oval 263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5" name="Oval 264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57" name="Group 256"/>
              <p:cNvGrpSpPr/>
              <p:nvPr/>
            </p:nvGrpSpPr>
            <p:grpSpPr>
              <a:xfrm rot="14422390">
                <a:off x="5143760" y="3772058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258" name="Straight Connector 257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9" name="Straight Connector 258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0" name="Oval 259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1" name="Oval 260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91" name="Group 90"/>
            <p:cNvGrpSpPr/>
            <p:nvPr/>
          </p:nvGrpSpPr>
          <p:grpSpPr>
            <a:xfrm>
              <a:off x="6659060" y="2570301"/>
              <a:ext cx="1415344" cy="1405047"/>
              <a:chOff x="838200" y="2438400"/>
              <a:chExt cx="3751303" cy="3724013"/>
            </a:xfrm>
          </p:grpSpPr>
          <p:cxnSp>
            <p:nvCxnSpPr>
              <p:cNvPr id="99" name="Straight Connector 98"/>
              <p:cNvCxnSpPr/>
              <p:nvPr/>
            </p:nvCxnSpPr>
            <p:spPr>
              <a:xfrm>
                <a:off x="2667000" y="25908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>
              <a:xfrm>
                <a:off x="2743200" y="2590800"/>
                <a:ext cx="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Oval 100"/>
              <p:cNvSpPr/>
              <p:nvPr/>
            </p:nvSpPr>
            <p:spPr>
              <a:xfrm>
                <a:off x="2555085" y="24384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Oval 101"/>
              <p:cNvSpPr/>
              <p:nvPr/>
            </p:nvSpPr>
            <p:spPr>
              <a:xfrm>
                <a:off x="2555085" y="2819400"/>
                <a:ext cx="304800" cy="3048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3" name="Group 102"/>
              <p:cNvGrpSpPr/>
              <p:nvPr/>
            </p:nvGrpSpPr>
            <p:grpSpPr>
              <a:xfrm rot="300046">
                <a:off x="2859691" y="2463070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234" name="Straight Connector 233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5" name="Straight Connector 234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6" name="Oval 235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7" name="Oval 236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4" name="Group 103"/>
              <p:cNvGrpSpPr/>
              <p:nvPr/>
            </p:nvGrpSpPr>
            <p:grpSpPr>
              <a:xfrm rot="634310">
                <a:off x="3171973" y="2539125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230" name="Straight Connector 229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1" name="Straight Connector 230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2" name="Oval 231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3" name="Oval 232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5" name="Group 104"/>
              <p:cNvGrpSpPr/>
              <p:nvPr/>
            </p:nvGrpSpPr>
            <p:grpSpPr>
              <a:xfrm rot="1738120">
                <a:off x="3465098" y="2696437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226" name="Straight Connector 225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" name="Straight Connector 226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8" name="Oval 227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9" name="Oval 228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6" name="Group 105"/>
              <p:cNvGrpSpPr/>
              <p:nvPr/>
            </p:nvGrpSpPr>
            <p:grpSpPr>
              <a:xfrm rot="5400000">
                <a:off x="4094203" y="3893336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222" name="Straight Connector 221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Straight Connector 222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4" name="Oval 223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5" name="Oval 224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7" name="Group 106"/>
              <p:cNvGrpSpPr/>
              <p:nvPr/>
            </p:nvGrpSpPr>
            <p:grpSpPr>
              <a:xfrm rot="4733191">
                <a:off x="4051258" y="3561246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218" name="Straight Connector 217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9" name="Straight Connector 218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0" name="Oval 219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1" name="Oval 220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8" name="Group 107"/>
              <p:cNvGrpSpPr/>
              <p:nvPr/>
            </p:nvGrpSpPr>
            <p:grpSpPr>
              <a:xfrm rot="4043924">
                <a:off x="3922773" y="3255584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214" name="Straight Connector 213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5" name="Straight Connector 214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6" name="Oval 215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7" name="Oval 216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9" name="Group 108"/>
              <p:cNvGrpSpPr/>
              <p:nvPr/>
            </p:nvGrpSpPr>
            <p:grpSpPr>
              <a:xfrm rot="3258493">
                <a:off x="3732847" y="2969806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210" name="Straight Connector 209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2" name="Oval 211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3" name="Oval 212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0" name="Group 109"/>
              <p:cNvGrpSpPr/>
              <p:nvPr/>
            </p:nvGrpSpPr>
            <p:grpSpPr>
              <a:xfrm rot="5720758">
                <a:off x="4063992" y="4211670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206" name="Straight Connector 205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" name="Straight Connector 206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8" name="Oval 207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9" name="Oval 208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1" name="Group 110"/>
              <p:cNvGrpSpPr/>
              <p:nvPr/>
            </p:nvGrpSpPr>
            <p:grpSpPr>
              <a:xfrm rot="6579850">
                <a:off x="3953935" y="4524963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202" name="Straight Connector 201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3" name="Straight Connector 202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4" name="Oval 203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5" name="Oval 204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2" name="Group 111"/>
              <p:cNvGrpSpPr/>
              <p:nvPr/>
            </p:nvGrpSpPr>
            <p:grpSpPr>
              <a:xfrm rot="7350960">
                <a:off x="3788167" y="4819951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198" name="Straight Connector 197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9" name="Straight Connector 198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0" name="Oval 199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1" name="Oval 200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3" name="Group 112"/>
              <p:cNvGrpSpPr/>
              <p:nvPr/>
            </p:nvGrpSpPr>
            <p:grpSpPr>
              <a:xfrm rot="7681482">
                <a:off x="3589536" y="5057963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194" name="Straight Connector 193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6" name="Oval 195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7" name="Oval 196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4" name="Group 113"/>
              <p:cNvGrpSpPr/>
              <p:nvPr/>
            </p:nvGrpSpPr>
            <p:grpSpPr>
              <a:xfrm rot="10800000">
                <a:off x="2631286" y="5476613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190" name="Straight Connector 189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Straight Connector 190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2" name="Oval 191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3" name="Oval 192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5" name="Group 114"/>
              <p:cNvGrpSpPr/>
              <p:nvPr/>
            </p:nvGrpSpPr>
            <p:grpSpPr>
              <a:xfrm rot="10196720">
                <a:off x="2960061" y="5438947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186" name="Straight Connector 185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Connector 186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8" name="Oval 187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9" name="Oval 188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6" name="Group 115"/>
              <p:cNvGrpSpPr/>
              <p:nvPr/>
            </p:nvGrpSpPr>
            <p:grpSpPr>
              <a:xfrm rot="9462821">
                <a:off x="3281835" y="5315696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182" name="Straight Connector 181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Connector 182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4" name="Oval 183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Oval 184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7" name="Group 116"/>
              <p:cNvGrpSpPr/>
              <p:nvPr/>
            </p:nvGrpSpPr>
            <p:grpSpPr>
              <a:xfrm rot="11399596">
                <a:off x="2305008" y="5445182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178" name="Straight Connector 177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Straight Connector 178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0" name="Oval 179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" name="Oval 180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8" name="Group 117"/>
              <p:cNvGrpSpPr/>
              <p:nvPr/>
            </p:nvGrpSpPr>
            <p:grpSpPr>
              <a:xfrm rot="11796156">
                <a:off x="1984000" y="5399238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174" name="Straight Connector 173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Straight Connector 174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6" name="Oval 175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" name="Oval 176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9" name="Group 118"/>
              <p:cNvGrpSpPr/>
              <p:nvPr/>
            </p:nvGrpSpPr>
            <p:grpSpPr>
              <a:xfrm rot="16200000">
                <a:off x="1028700" y="4018961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170" name="Straight Connector 169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Straight Connector 170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2" name="Oval 171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3" name="Oval 172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0" name="Group 119"/>
              <p:cNvGrpSpPr/>
              <p:nvPr/>
            </p:nvGrpSpPr>
            <p:grpSpPr>
              <a:xfrm rot="15660160">
                <a:off x="1080595" y="4348962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166" name="Straight Connector 165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Straight Connector 166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8" name="Oval 167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9" name="Oval 168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1" name="Group 120"/>
              <p:cNvGrpSpPr/>
              <p:nvPr/>
            </p:nvGrpSpPr>
            <p:grpSpPr>
              <a:xfrm rot="15009804">
                <a:off x="1212469" y="4662634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162" name="Straight Connector 161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3" name="Straight Connector 162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4" name="Oval 163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5" name="Oval 164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2" name="Group 121"/>
              <p:cNvGrpSpPr/>
              <p:nvPr/>
            </p:nvGrpSpPr>
            <p:grpSpPr>
              <a:xfrm rot="14361116">
                <a:off x="1376369" y="4958534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158" name="Straight Connector 157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9" name="Straight Connector 158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0" name="Oval 159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" name="Oval 160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3" name="Group 122"/>
              <p:cNvGrpSpPr/>
              <p:nvPr/>
            </p:nvGrpSpPr>
            <p:grpSpPr>
              <a:xfrm rot="13169556">
                <a:off x="1660917" y="5203445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154" name="Straight Connector 153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Straight Connector 154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6" name="Oval 155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7" name="Oval 156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4" name="Group 123"/>
              <p:cNvGrpSpPr/>
              <p:nvPr/>
            </p:nvGrpSpPr>
            <p:grpSpPr>
              <a:xfrm rot="16642488">
                <a:off x="1047010" y="3695698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150" name="Straight Connector 149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Straight Connector 150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2" name="Oval 151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" name="Oval 152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5" name="Group 124"/>
              <p:cNvGrpSpPr/>
              <p:nvPr/>
            </p:nvGrpSpPr>
            <p:grpSpPr>
              <a:xfrm rot="17283562">
                <a:off x="1118286" y="3371565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146" name="Straight Connector 145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Straight Connector 146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8" name="Oval 147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Oval 148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6" name="Group 125"/>
              <p:cNvGrpSpPr/>
              <p:nvPr/>
            </p:nvGrpSpPr>
            <p:grpSpPr>
              <a:xfrm rot="18192088">
                <a:off x="1294683" y="3027539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142" name="Straight Connector 141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4" name="Oval 143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Oval 144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7" name="Group 126"/>
              <p:cNvGrpSpPr/>
              <p:nvPr/>
            </p:nvGrpSpPr>
            <p:grpSpPr>
              <a:xfrm rot="18579067">
                <a:off x="1534079" y="2770567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0" name="Oval 139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Oval 140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8" name="Group 127"/>
              <p:cNvGrpSpPr/>
              <p:nvPr/>
            </p:nvGrpSpPr>
            <p:grpSpPr>
              <a:xfrm rot="19718038">
                <a:off x="1848338" y="2564812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134" name="Straight Connector 133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6" name="Oval 135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Oval 136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9" name="Group 128"/>
              <p:cNvGrpSpPr/>
              <p:nvPr/>
            </p:nvGrpSpPr>
            <p:grpSpPr>
              <a:xfrm rot="20552991">
                <a:off x="2184773" y="2445129"/>
                <a:ext cx="304800" cy="685800"/>
                <a:chOff x="3124200" y="2590800"/>
                <a:chExt cx="304800" cy="685800"/>
              </a:xfrm>
            </p:grpSpPr>
            <p:cxnSp>
              <p:nvCxnSpPr>
                <p:cNvPr id="130" name="Straight Connector 129"/>
                <p:cNvCxnSpPr/>
                <p:nvPr/>
              </p:nvCxnSpPr>
              <p:spPr>
                <a:xfrm>
                  <a:off x="32361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/>
                <p:cNvCxnSpPr/>
                <p:nvPr/>
              </p:nvCxnSpPr>
              <p:spPr>
                <a:xfrm>
                  <a:off x="3312315" y="2743200"/>
                  <a:ext cx="0" cy="381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2" name="Oval 131"/>
                <p:cNvSpPr/>
                <p:nvPr/>
              </p:nvSpPr>
              <p:spPr>
                <a:xfrm>
                  <a:off x="3124200" y="2590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Oval 132"/>
                <p:cNvSpPr/>
                <p:nvPr/>
              </p:nvSpPr>
              <p:spPr>
                <a:xfrm>
                  <a:off x="3124200" y="2971800"/>
                  <a:ext cx="304800" cy="3048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92" name="Right Arrow 91"/>
            <p:cNvSpPr/>
            <p:nvPr/>
          </p:nvSpPr>
          <p:spPr>
            <a:xfrm>
              <a:off x="1657087" y="3052188"/>
              <a:ext cx="540325" cy="579884"/>
            </a:xfrm>
            <a:prstGeom prst="rightArrow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ight Arrow 92"/>
            <p:cNvSpPr/>
            <p:nvPr/>
          </p:nvSpPr>
          <p:spPr>
            <a:xfrm>
              <a:off x="3790688" y="3050627"/>
              <a:ext cx="540325" cy="579884"/>
            </a:xfrm>
            <a:prstGeom prst="rightArrow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ight Arrow 93"/>
            <p:cNvSpPr/>
            <p:nvPr/>
          </p:nvSpPr>
          <p:spPr>
            <a:xfrm>
              <a:off x="6000488" y="3063434"/>
              <a:ext cx="540325" cy="579884"/>
            </a:xfrm>
            <a:prstGeom prst="rightArrow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5" name="Picture 2" descr="http://www.how-to-draw-cartoons-online.com/image-files/dna-sequencing-21.gi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736041">
              <a:off x="977124" y="2914580"/>
              <a:ext cx="167168" cy="336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6" name="Picture 2" descr="http://www.how-to-draw-cartoons-online.com/image-files/dna-sequencing-21.gi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736041">
              <a:off x="2894308" y="3143179"/>
              <a:ext cx="167168" cy="336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7" name="Picture 2" descr="http://www.how-to-draw-cartoons-online.com/image-files/dna-sequencing-21.gi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736041">
              <a:off x="5027907" y="3143180"/>
              <a:ext cx="167168" cy="336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8" name="Picture 2" descr="http://www.how-to-draw-cartoons-online.com/image-files/dna-sequencing-21.gi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736041">
              <a:off x="7313908" y="3066979"/>
              <a:ext cx="167168" cy="336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09" name="Rectangle 708"/>
          <p:cNvSpPr/>
          <p:nvPr/>
        </p:nvSpPr>
        <p:spPr>
          <a:xfrm>
            <a:off x="6781800" y="3313668"/>
            <a:ext cx="24222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/>
              <a:t>Lipowsky</a:t>
            </a:r>
            <a:r>
              <a:rPr lang="en-US" sz="1200" dirty="0"/>
              <a:t>, R. </a:t>
            </a:r>
            <a:r>
              <a:rPr lang="en-US" sz="1200" i="1" dirty="0"/>
              <a:t>J. Phys. II </a:t>
            </a:r>
            <a:r>
              <a:rPr lang="en-US" sz="1200" b="1" i="1" dirty="0"/>
              <a:t>1992</a:t>
            </a:r>
            <a:r>
              <a:rPr lang="en-US" sz="1200" i="1" dirty="0"/>
              <a:t>, 2</a:t>
            </a:r>
            <a:r>
              <a:rPr lang="en-US" sz="1200" dirty="0"/>
              <a:t>, 1825</a:t>
            </a:r>
          </a:p>
        </p:txBody>
      </p:sp>
      <p:sp>
        <p:nvSpPr>
          <p:cNvPr id="710" name="Rectangle 709"/>
          <p:cNvSpPr/>
          <p:nvPr/>
        </p:nvSpPr>
        <p:spPr>
          <a:xfrm>
            <a:off x="2438400" y="3236238"/>
            <a:ext cx="22098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Hong, B.; </a:t>
            </a:r>
            <a:r>
              <a:rPr lang="en-US" sz="1100" dirty="0" err="1" smtClean="0"/>
              <a:t>Qiu</a:t>
            </a:r>
            <a:r>
              <a:rPr lang="en-US" sz="1100" dirty="0" smtClean="0"/>
              <a:t>, F.; Zhang, H.; Yang, Y. "</a:t>
            </a:r>
            <a:r>
              <a:rPr lang="en-US" sz="1100" i="1" dirty="0" smtClean="0"/>
              <a:t>J. Phys. Chem. B. </a:t>
            </a:r>
            <a:r>
              <a:rPr lang="en-US" sz="1100" b="1" i="1" dirty="0" smtClean="0"/>
              <a:t>2007</a:t>
            </a:r>
            <a:r>
              <a:rPr lang="en-US" sz="1100" i="1" dirty="0" smtClean="0"/>
              <a:t>, 111, </a:t>
            </a:r>
            <a:r>
              <a:rPr lang="en-US" sz="1100" dirty="0" smtClean="0"/>
              <a:t>5837.</a:t>
            </a:r>
          </a:p>
        </p:txBody>
      </p:sp>
      <p:sp>
        <p:nvSpPr>
          <p:cNvPr id="711" name="Rectangle 710"/>
          <p:cNvSpPr/>
          <p:nvPr/>
        </p:nvSpPr>
        <p:spPr>
          <a:xfrm>
            <a:off x="4572000" y="4333875"/>
            <a:ext cx="4572000" cy="6924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300" b="1" dirty="0" smtClean="0"/>
              <a:t>- </a:t>
            </a:r>
            <a:r>
              <a:rPr lang="en-US" sz="1300" dirty="0" smtClean="0"/>
              <a:t>Encouraging </a:t>
            </a:r>
            <a:r>
              <a:rPr lang="en-US" sz="1300" dirty="0"/>
              <a:t>membranes to spontaneously divide has been </a:t>
            </a:r>
            <a:r>
              <a:rPr lang="en-US" sz="1300" dirty="0" smtClean="0"/>
              <a:t>achieved recently in </a:t>
            </a:r>
            <a:r>
              <a:rPr lang="en-US" sz="1300" dirty="0"/>
              <a:t>model </a:t>
            </a:r>
            <a:r>
              <a:rPr lang="en-US" sz="1300" dirty="0" err="1"/>
              <a:t>protocells</a:t>
            </a:r>
            <a:r>
              <a:rPr lang="en-US" sz="1300" dirty="0"/>
              <a:t>; however, the mechanism of membrane reproduction is not currently known.</a:t>
            </a:r>
          </a:p>
        </p:txBody>
      </p:sp>
      <p:sp>
        <p:nvSpPr>
          <p:cNvPr id="712" name="Rectangle 711"/>
          <p:cNvSpPr/>
          <p:nvPr/>
        </p:nvSpPr>
        <p:spPr>
          <a:xfrm>
            <a:off x="4592904" y="4953000"/>
            <a:ext cx="4572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300" b="1" dirty="0" smtClean="0"/>
              <a:t>- </a:t>
            </a:r>
            <a:r>
              <a:rPr lang="en-US" sz="1300" dirty="0" smtClean="0"/>
              <a:t>It </a:t>
            </a:r>
            <a:r>
              <a:rPr lang="en-US" sz="1300" dirty="0"/>
              <a:t>is now believed that the interaction of the genetic material with the membrane plays a crucial role in </a:t>
            </a:r>
            <a:r>
              <a:rPr lang="en-US" sz="1300" dirty="0" err="1"/>
              <a:t>protocell</a:t>
            </a:r>
            <a:r>
              <a:rPr lang="en-US" sz="1300" dirty="0"/>
              <a:t> </a:t>
            </a:r>
            <a:r>
              <a:rPr lang="en-US" sz="1300" dirty="0" smtClean="0"/>
              <a:t>reproduction, since </a:t>
            </a:r>
            <a:r>
              <a:rPr lang="en-US" sz="1300" dirty="0"/>
              <a:t>division rate increases with increased concentration of genetic </a:t>
            </a:r>
            <a:r>
              <a:rPr lang="en-US" sz="1300" dirty="0" smtClean="0"/>
              <a:t>material. We will probe this hypothesis directly. </a:t>
            </a:r>
            <a:endParaRPr lang="en-US" sz="1300" dirty="0"/>
          </a:p>
        </p:txBody>
      </p:sp>
      <p:sp>
        <p:nvSpPr>
          <p:cNvPr id="715" name="Rectangle 714"/>
          <p:cNvSpPr/>
          <p:nvPr/>
        </p:nvSpPr>
        <p:spPr>
          <a:xfrm>
            <a:off x="6363381" y="5834390"/>
            <a:ext cx="285681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 smtClean="0"/>
              <a:t>Kurihara</a:t>
            </a:r>
            <a:r>
              <a:rPr lang="en-US" sz="1100" dirty="0" smtClean="0"/>
              <a:t>, K., et al. </a:t>
            </a:r>
            <a:r>
              <a:rPr lang="en-US" sz="1100" i="1" dirty="0" smtClean="0"/>
              <a:t>Nature Chem</a:t>
            </a:r>
            <a:r>
              <a:rPr lang="en-US" sz="1100" dirty="0" smtClean="0"/>
              <a:t>. </a:t>
            </a:r>
            <a:r>
              <a:rPr lang="en-US" sz="1100" b="1" dirty="0" smtClean="0"/>
              <a:t>2011</a:t>
            </a:r>
            <a:r>
              <a:rPr lang="en-US" sz="1100" b="1" i="1" dirty="0" smtClean="0"/>
              <a:t>, </a:t>
            </a:r>
            <a:r>
              <a:rPr lang="en-US" sz="1100" i="1" dirty="0" smtClean="0"/>
              <a:t>3, </a:t>
            </a:r>
            <a:r>
              <a:rPr lang="en-US" sz="1100" dirty="0" smtClean="0"/>
              <a:t>775.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95625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1524000" y="-9094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 smtClean="0"/>
              <a:t>Objective &amp; Motivation</a:t>
            </a:r>
            <a:endParaRPr lang="en-US" sz="1800" b="1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819400" y="-9094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 smtClean="0"/>
              <a:t>Hypothesis</a:t>
            </a:r>
            <a:endParaRPr lang="en-US" sz="1800" b="1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724400" y="3124200"/>
            <a:ext cx="42672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 smtClean="0"/>
              <a:t>What do you learn that is new?</a:t>
            </a:r>
            <a:endParaRPr lang="en-US" sz="1800" b="1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-1524000" y="312666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 smtClean="0"/>
              <a:t>Scientific/Technical Approach</a:t>
            </a:r>
            <a:endParaRPr lang="en-US" sz="18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3657600"/>
            <a:ext cx="91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572000" y="533400"/>
            <a:ext cx="0" cy="6324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 txBox="1">
            <a:spLocks/>
          </p:cNvSpPr>
          <p:nvPr/>
        </p:nvSpPr>
        <p:spPr>
          <a:xfrm>
            <a:off x="-412956" y="-444912"/>
            <a:ext cx="99822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900" b="1" dirty="0" smtClean="0"/>
              <a:t>Slow Magnetic Relaxation in Mononuclear Transition Metal Complexes</a:t>
            </a:r>
            <a:endParaRPr lang="en-US" sz="19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0" y="516192"/>
            <a:ext cx="91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4594123" y="76200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smtClean="0"/>
              <a:t>The correct ligand environment can engender an orbital contribution similar to lanthanides, and thus allow for the creation of transition metal mononuclear single-molecule magnets</a:t>
            </a:r>
            <a:endParaRPr lang="en-US" sz="1600" dirty="0"/>
          </a:p>
          <a:p>
            <a:endParaRPr lang="en-US" sz="1600" dirty="0"/>
          </a:p>
        </p:txBody>
      </p:sp>
      <p:sp>
        <p:nvSpPr>
          <p:cNvPr id="713" name="Rectangle 712"/>
          <p:cNvSpPr/>
          <p:nvPr/>
        </p:nvSpPr>
        <p:spPr>
          <a:xfrm>
            <a:off x="0" y="838200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smtClean="0"/>
              <a:t>- Molecules displaying slow magnetic relaxation have potential applications ranging from increased data storage capability to quantum computation. </a:t>
            </a:r>
          </a:p>
          <a:p>
            <a:r>
              <a:rPr lang="en-US" sz="1600" dirty="0" smtClean="0"/>
              <a:t>- Beyond their practical applications, molecular magnets offer the potential for a fundamental investigation of magnetic anisotropy which may inform future synthetic efforts in to the construction of permanent magnets and other magnetic materials. </a:t>
            </a:r>
            <a:endParaRPr lang="en-US" sz="1600" dirty="0"/>
          </a:p>
          <a:p>
            <a:endParaRPr lang="en-US" sz="1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98" y="5181600"/>
            <a:ext cx="2372052" cy="1333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4038600"/>
            <a:ext cx="457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Find and measure known compounds with the correct ligand field environment </a:t>
            </a:r>
          </a:p>
          <a:p>
            <a:r>
              <a:rPr lang="en-US" sz="1600" dirty="0" smtClean="0"/>
              <a:t>Below: example of a published molecule and ac susceptibility data </a:t>
            </a:r>
            <a:endParaRPr lang="en-US" sz="1600" dirty="0"/>
          </a:p>
        </p:txBody>
      </p:sp>
      <p:pic>
        <p:nvPicPr>
          <p:cNvPr id="717" name="Picture 7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0" y="5105400"/>
            <a:ext cx="1981200" cy="1596737"/>
          </a:xfrm>
          <a:prstGeom prst="rect">
            <a:avLst/>
          </a:prstGeom>
        </p:spPr>
      </p:pic>
      <p:sp>
        <p:nvSpPr>
          <p:cNvPr id="718" name="Rectangle 717"/>
          <p:cNvSpPr/>
          <p:nvPr/>
        </p:nvSpPr>
        <p:spPr>
          <a:xfrm>
            <a:off x="4648200" y="4051518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smtClean="0"/>
              <a:t>Precise control over magnetic properties through tuning the ligand environment. This can be extended to different ligand platforms to study the specific magnetic effects of changing the electronic structure of a transition metal. See below literature molecules for future study</a:t>
            </a:r>
            <a:endParaRPr lang="en-US" sz="1600" dirty="0"/>
          </a:p>
          <a:p>
            <a:endParaRPr lang="en-US" sz="1600" dirty="0"/>
          </a:p>
        </p:txBody>
      </p:sp>
      <p:pic>
        <p:nvPicPr>
          <p:cNvPr id="719" name="Picture 7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5341188"/>
            <a:ext cx="1192339" cy="1516812"/>
          </a:xfrm>
          <a:prstGeom prst="rect">
            <a:avLst/>
          </a:prstGeom>
        </p:spPr>
      </p:pic>
      <p:pic>
        <p:nvPicPr>
          <p:cNvPr id="720" name="Picture 7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0" y="5361258"/>
            <a:ext cx="1295400" cy="123139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8200" y="1981200"/>
            <a:ext cx="4369134" cy="151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71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</TotalTime>
  <Words>496</Words>
  <Application>Microsoft Office PowerPoint</Application>
  <PresentationFormat>On-screen Show (4:3)</PresentationFormat>
  <Paragraphs>31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Quad chart examples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 chart examples</dc:title>
  <dc:creator>Emily</dc:creator>
  <cp:lastModifiedBy>Jonathan Maendel</cp:lastModifiedBy>
  <cp:revision>32</cp:revision>
  <dcterms:created xsi:type="dcterms:W3CDTF">2013-08-04T14:08:40Z</dcterms:created>
  <dcterms:modified xsi:type="dcterms:W3CDTF">2014-04-23T15:59:54Z</dcterms:modified>
</cp:coreProperties>
</file>